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as Kaldos" initials="AK" lastIdx="6" clrIdx="0">
    <p:extLst>
      <p:ext uri="{19B8F6BF-5375-455C-9EA6-DF929625EA0E}">
        <p15:presenceInfo xmlns:p15="http://schemas.microsoft.com/office/powerpoint/2012/main" userId="S-1-5-21-4016999417-3312643170-2867468983-30173" providerId="AD"/>
      </p:ext>
    </p:extLst>
  </p:cmAuthor>
  <p:cmAuthor id="2" name="Oliver Crudge" initials="OC" lastIdx="4" clrIdx="1">
    <p:extLst>
      <p:ext uri="{19B8F6BF-5375-455C-9EA6-DF929625EA0E}">
        <p15:presenceInfo xmlns:p15="http://schemas.microsoft.com/office/powerpoint/2012/main" userId="Oliver Crudge" providerId="None"/>
      </p:ext>
    </p:extLst>
  </p:cmAuthor>
  <p:cmAuthor id="3" name="Oliver Crudge" initials="OC [2]" lastIdx="2" clrIdx="2">
    <p:extLst>
      <p:ext uri="{19B8F6BF-5375-455C-9EA6-DF929625EA0E}">
        <p15:presenceInfo xmlns:p15="http://schemas.microsoft.com/office/powerpoint/2012/main" userId="S-1-5-21-4016999417-3312643170-2867468983-1113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2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C08336-5E8C-458A-8F08-298567CD772C}" type="datetimeFigureOut">
              <a:rPr lang="en-US" smtClean="0"/>
              <a:pPr>
                <a:defRPr/>
              </a:pPr>
              <a:t>10/30/2023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B401DA-A4AA-4D50-9292-BA707A8581C7}" type="datetimeFigureOut">
              <a:rPr lang="en-US" smtClean="0"/>
              <a:pPr>
                <a:defRPr/>
              </a:pPr>
              <a:t>10/30/2023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23871-E94E-404F-9985-D021AA4D1C60}" type="datetimeFigureOut">
              <a:rPr lang="en-US" smtClean="0"/>
              <a:pPr>
                <a:defRPr/>
              </a:pPr>
              <a:t>10/30/2023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3C97D-F821-47C2-A1C3-D4B8948ADB59}" type="datetimeFigureOut">
              <a:rPr lang="en-US" smtClean="0"/>
              <a:pPr>
                <a:defRPr/>
              </a:pPr>
              <a:t>10/30/2023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C85A9-F5AA-4A7E-93CA-E63CCC7C85FB}" type="datetimeFigureOut">
              <a:rPr lang="en-US" smtClean="0"/>
              <a:pPr>
                <a:defRPr/>
              </a:pPr>
              <a:t>10/30/2023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5196442F-6408-4196-8622-E703A3A6C633}" type="datetimeFigureOut">
              <a:rPr lang="en-US" smtClean="0"/>
              <a:pPr>
                <a:defRPr/>
              </a:pPr>
              <a:t>10/30/2023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E6D585-9941-4D57-988B-4608C49FD212}" type="datetimeFigureOut">
              <a:rPr lang="en-US" smtClean="0"/>
              <a:pPr>
                <a:defRPr/>
              </a:pPr>
              <a:t>10/30/2023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07883-0428-4081-9028-77A9E7A871D3}" type="datetimeFigureOut">
              <a:rPr lang="en-US" smtClean="0"/>
              <a:pPr>
                <a:defRPr/>
              </a:pPr>
              <a:t>10/30/2023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592D6E-EBA7-407D-8655-D28BC8D179AD}" type="datetimeFigureOut">
              <a:rPr lang="en-US" smtClean="0"/>
              <a:pPr>
                <a:defRPr/>
              </a:pPr>
              <a:t>10/30/2023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E07D84-08B7-4DE7-87C6-D825AB9BEB62}" type="datetimeFigureOut">
              <a:rPr lang="en-US" smtClean="0"/>
              <a:pPr>
                <a:defRPr/>
              </a:pPr>
              <a:t>10/30/2023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472B0DC4-46AA-4B52-BD58-6C87EC1D95A6}" type="datetimeFigureOut">
              <a:rPr lang="en-US" smtClean="0"/>
              <a:pPr>
                <a:defRPr/>
              </a:pPr>
              <a:t>10/30/2023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BAD1FA-95AD-4FEB-8525-66510361639C}" type="datetimeFigureOut">
              <a:rPr lang="en-US" smtClean="0"/>
              <a:pPr>
                <a:defRPr/>
              </a:pPr>
              <a:t>10/30/2023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76672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  <a:endCxn id="2057" idx="3"/>
          </p:cNvCxnSpPr>
          <p:nvPr/>
        </p:nvCxnSpPr>
        <p:spPr bwMode="auto">
          <a:xfrm flipV="1">
            <a:off x="2407142" y="3862532"/>
            <a:ext cx="931121" cy="1469121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  <a:stCxn id="2075" idx="2"/>
            <a:endCxn id="2057" idx="7"/>
          </p:cNvCxnSpPr>
          <p:nvPr/>
        </p:nvCxnSpPr>
        <p:spPr bwMode="auto">
          <a:xfrm flipH="1">
            <a:off x="5487911" y="2110642"/>
            <a:ext cx="1118751" cy="377910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  <a:endCxn id="2057" idx="1"/>
          </p:cNvCxnSpPr>
          <p:nvPr/>
        </p:nvCxnSpPr>
        <p:spPr bwMode="auto">
          <a:xfrm>
            <a:off x="2227819" y="2017713"/>
            <a:ext cx="1110444" cy="470839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301284" y="4389388"/>
            <a:ext cx="2182484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-104219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2893056" y="2203992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899592" y="646113"/>
            <a:ext cx="2242627" cy="14351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Buildings&amp; Infrastructure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Office/Manufacturing/ </a:t>
            </a:r>
            <a:r>
              <a:rPr lang="en-GB" sz="9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Storage Space</a:t>
            </a:r>
            <a:endParaRPr lang="en-GB" sz="9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Office Equipment/ Hardware/ Software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Welfare Facilities </a:t>
            </a: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(Canteen, Showers &amp; WC’s)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Monitoring Equipment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Cleaning &amp; Housekeeping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Waste Segregation and Disposal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Electric, Gas, Oil, Water and Waste Water</a:t>
            </a:r>
            <a:endParaRPr lang="en-US" altLang="zh-TW" sz="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899592" y="188913"/>
            <a:ext cx="2260760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6148806" y="5389835"/>
            <a:ext cx="1941911" cy="13610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SHEP001 </a:t>
            </a:r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OHSMS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SHEP002 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SHE Procedures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SHE Forms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HSE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 Books &amp; Guidance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British Standards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Industry Best Practices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QMS </a:t>
            </a:r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Proceduresand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 Forms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HR </a:t>
            </a:r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Proceduresand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 Forms</a:t>
            </a:r>
            <a:endParaRPr lang="en-US" altLang="zh-TW" sz="9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endParaRPr lang="en-US" altLang="zh-TW" sz="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endParaRPr lang="en-US" altLang="zh-TW" sz="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699194" y="3255644"/>
            <a:ext cx="1512888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Health, Safety &amp; Environment</a:t>
            </a:r>
            <a:endParaRPr lang="en-US" altLang="zh-TW" sz="1200" dirty="0" smtClean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219512" y="3160713"/>
            <a:ext cx="694107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541238" y="4707694"/>
            <a:ext cx="1828800" cy="113004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GB" sz="9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Human </a:t>
            </a: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Resources/Training</a:t>
            </a:r>
          </a:p>
          <a:p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Occupational </a:t>
            </a:r>
            <a:r>
              <a:rPr lang="en-GB" sz="9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Provision</a:t>
            </a:r>
            <a:endParaRPr lang="en-GB" sz="9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Maintenance Department</a:t>
            </a:r>
          </a:p>
          <a:p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Quality Department</a:t>
            </a:r>
          </a:p>
          <a:p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Operations/ Production</a:t>
            </a:r>
          </a:p>
          <a:p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Purchasing/ Logistics</a:t>
            </a:r>
          </a:p>
          <a:p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Specialist Contractors</a:t>
            </a:r>
            <a:endParaRPr lang="en-US" altLang="zh-TW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1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zh-TW" sz="900" dirty="0">
              <a:cs typeface="Times New Roman" pitchFamily="18" charset="0"/>
            </a:endParaRP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5900395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78170" y="2110642"/>
            <a:ext cx="2079759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706042" y="2241874"/>
            <a:ext cx="2207113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5656819" y="188913"/>
            <a:ext cx="1907306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560284" y="4323264"/>
            <a:ext cx="18288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</a:t>
            </a:r>
            <a:r>
              <a:rPr lang="en-US" altLang="zh-TW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Processes</a:t>
            </a:r>
            <a:endParaRPr lang="en-US" altLang="zh-TW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6147964" y="4777655"/>
            <a:ext cx="1953815" cy="55399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243645" y="188913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  <a:stCxn id="2069" idx="0"/>
          </p:cNvCxnSpPr>
          <p:nvPr/>
        </p:nvCxnSpPr>
        <p:spPr bwMode="auto">
          <a:xfrm flipH="1" flipV="1">
            <a:off x="4467781" y="4106644"/>
            <a:ext cx="6903" cy="21662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>
            <a:off x="4467781" y="1628775"/>
            <a:ext cx="0" cy="70485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243646" y="642938"/>
            <a:ext cx="2303636" cy="13278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SHEP003 Policy &amp; Arrangements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Statutory Inspections and Reports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Building Surveys and Reports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Insurance Reports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>
                <a:latin typeface="Calibri" panose="020F0502020204030204" pitchFamily="34" charset="0"/>
                <a:cs typeface="Calibri" panose="020F0502020204030204" pitchFamily="34" charset="0"/>
              </a:rPr>
              <a:t>Specialist Surveys (Asbestos, Emissions, Legionella, etc.)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Chemical Inventory &amp; Safety Data Sheets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Risk Assessments </a:t>
            </a:r>
            <a:endParaRPr lang="en-US" altLang="zh-TW" sz="9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5677974" y="642938"/>
            <a:ext cx="1857375" cy="146770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Head 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HSE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 James Walker </a:t>
            </a:r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SBU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HSE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 Managers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HSE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 Advisors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Safety Representatives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Emergency Response Team Members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First </a:t>
            </a:r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Aiders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Mental Health First aiders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Fire Wardens/ Marshalls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Spill Operators</a:t>
            </a:r>
            <a:endParaRPr lang="en-GB" altLang="zh-TW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97406" y="2402158"/>
            <a:ext cx="2060524" cy="188335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</a:t>
            </a: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Statutory Requirements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Other Requirements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Occupational Health Surveillance Reports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Workplace Exposure Monitoring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Environmental Monitoring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Incident Reports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Near Miss Reports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Management Safety Tours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Safety Sampling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and External </a:t>
            </a:r>
            <a:r>
              <a:rPr lang="en-GB" sz="9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Audit Reports</a:t>
            </a:r>
            <a:endParaRPr lang="en-GB" sz="9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Employee Surveys</a:t>
            </a:r>
            <a:endParaRPr lang="en-US" altLang="zh-TW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309132" y="4838185"/>
            <a:ext cx="2174636" cy="12211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JW 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MBU Objectives and Targets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SHEF048 </a:t>
            </a:r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HSE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 Objectives and Targets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United Utilities (Consent Limits, </a:t>
            </a:r>
            <a:r>
              <a:rPr lang="en-GB" sz="900" dirty="0" err="1">
                <a:latin typeface="Calibri" panose="020F0502020204030204" pitchFamily="34" charset="0"/>
                <a:cs typeface="Calibri" panose="020F0502020204030204" pitchFamily="34" charset="0"/>
              </a:rPr>
              <a:t>CofA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Environmental Permit (Air </a:t>
            </a:r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Emissions Monitoring 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Reports)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Climate Change Agreements(Energy Performance Targets)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Employee Surveys</a:t>
            </a:r>
            <a:endParaRPr lang="en-US" altLang="zh-TW" sz="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700495" y="2534081"/>
            <a:ext cx="2218209" cy="216385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Management 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Review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ISO 14001 &amp; ISO 45001 certification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Legal compliance, no </a:t>
            </a:r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prosecutions or fines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Safe work place, safe work equipment and safe systems of 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Reduced incidents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, accidents and damage to company property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Better employee health, safety &amp; wellbeing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Greater protection of the Environment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Employee </a:t>
            </a:r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satisfaction and 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confidence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Respectable </a:t>
            </a:r>
            <a:r>
              <a:rPr lang="en-GB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reputation as </a:t>
            </a: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employer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Reduced insurance premiums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Enhanced business opportunities</a:t>
            </a:r>
            <a:endParaRPr lang="en-US" altLang="zh-TW" sz="9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73" y="6125221"/>
            <a:ext cx="1738312" cy="239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Footer Placeholder 1"/>
          <p:cNvSpPr txBox="1">
            <a:spLocks/>
          </p:cNvSpPr>
          <p:nvPr/>
        </p:nvSpPr>
        <p:spPr>
          <a:xfrm>
            <a:off x="25200" y="6453188"/>
            <a:ext cx="3715553" cy="36576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Department: HSE,  Version</a:t>
            </a:r>
            <a:r>
              <a:rPr lang="en-GB" sz="900" smtClean="0">
                <a:solidFill>
                  <a:schemeClr val="tx1"/>
                </a:solidFill>
              </a:rPr>
              <a:t>: </a:t>
            </a:r>
            <a:r>
              <a:rPr lang="en-GB" sz="900" smtClean="0">
                <a:solidFill>
                  <a:schemeClr val="tx1"/>
                </a:solidFill>
              </a:rPr>
              <a:t>3 </a:t>
            </a:r>
            <a:r>
              <a:rPr lang="en-GB" sz="900" dirty="0" smtClean="0">
                <a:solidFill>
                  <a:schemeClr val="tx1"/>
                </a:solidFill>
              </a:rPr>
              <a:t>, Date: </a:t>
            </a:r>
            <a:r>
              <a:rPr lang="en-GB" sz="900" dirty="0" smtClean="0">
                <a:solidFill>
                  <a:schemeClr val="tx1"/>
                </a:solidFill>
              </a:rPr>
              <a:t>23/10/2023</a:t>
            </a:r>
            <a:endParaRPr lang="en-GB" sz="9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Form F392</a:t>
            </a:r>
            <a:endParaRPr lang="en-GB" sz="900" dirty="0">
              <a:solidFill>
                <a:schemeClr val="tx1"/>
              </a:solidFill>
            </a:endParaRPr>
          </a:p>
        </p:txBody>
      </p:sp>
      <p:cxnSp>
        <p:nvCxnSpPr>
          <p:cNvPr id="2054" name="AutoShape 6"/>
          <p:cNvCxnSpPr>
            <a:cxnSpLocks noChangeShapeType="1"/>
            <a:stCxn id="2070" idx="1"/>
            <a:endCxn id="2057" idx="5"/>
          </p:cNvCxnSpPr>
          <p:nvPr/>
        </p:nvCxnSpPr>
        <p:spPr bwMode="auto">
          <a:xfrm flipH="1" flipV="1">
            <a:off x="5487911" y="3862532"/>
            <a:ext cx="660053" cy="119212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33" name="Title 8"/>
          <p:cNvSpPr>
            <a:spLocks noGrp="1"/>
          </p:cNvSpPr>
          <p:nvPr/>
        </p:nvSpPr>
        <p:spPr>
          <a:xfrm rot="18942092">
            <a:off x="-117024" y="2913655"/>
            <a:ext cx="9378049" cy="1030689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 smtClean="0">
                <a:solidFill>
                  <a:schemeClr val="bg1">
                    <a:lumMod val="65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Uncontrolled when printed</a:t>
            </a:r>
            <a:endParaRPr lang="en-GB" sz="4800" dirty="0">
              <a:solidFill>
                <a:schemeClr val="bg1">
                  <a:lumMod val="65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336</Words>
  <Application>Microsoft Office PowerPoint</Application>
  <PresentationFormat>On-screen Show (4:3)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Georgia</vt:lpstr>
      <vt:lpstr>新細明體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Ruth Turner</cp:lastModifiedBy>
  <cp:revision>180</cp:revision>
  <dcterms:created xsi:type="dcterms:W3CDTF">2009-06-25T14:40:02Z</dcterms:created>
  <dcterms:modified xsi:type="dcterms:W3CDTF">2023-10-30T09:10:07Z</dcterms:modified>
</cp:coreProperties>
</file>